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7" r:id="rId3"/>
    <p:sldId id="260" r:id="rId4"/>
    <p:sldId id="276" r:id="rId5"/>
    <p:sldId id="268" r:id="rId6"/>
    <p:sldId id="269" r:id="rId7"/>
    <p:sldId id="267" r:id="rId8"/>
    <p:sldId id="273" r:id="rId9"/>
    <p:sldId id="279" r:id="rId10"/>
    <p:sldId id="272" r:id="rId11"/>
    <p:sldId id="278" r:id="rId12"/>
    <p:sldId id="259" r:id="rId13"/>
    <p:sldId id="284" r:id="rId14"/>
    <p:sldId id="283" r:id="rId15"/>
    <p:sldId id="263" r:id="rId16"/>
    <p:sldId id="280" r:id="rId17"/>
    <p:sldId id="264" r:id="rId18"/>
    <p:sldId id="271" r:id="rId19"/>
    <p:sldId id="281" r:id="rId20"/>
    <p:sldId id="266" r:id="rId21"/>
    <p:sldId id="282" r:id="rId22"/>
    <p:sldId id="285" r:id="rId23"/>
    <p:sldId id="286" r:id="rId24"/>
    <p:sldId id="287" r:id="rId25"/>
    <p:sldId id="288" r:id="rId26"/>
    <p:sldId id="28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2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51"/>
    <p:restoredTop sz="96327"/>
  </p:normalViewPr>
  <p:slideViewPr>
    <p:cSldViewPr snapToGrid="0" snapToObjects="1">
      <p:cViewPr varScale="1">
        <p:scale>
          <a:sx n="95" d="100"/>
          <a:sy n="95" d="100"/>
        </p:scale>
        <p:origin x="208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24881-C6B8-48E2-806E-436117870D9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57E03C6-B352-48D7-BC3A-44A629F329A8}">
      <dgm:prSet/>
      <dgm:spPr/>
      <dgm:t>
        <a:bodyPr/>
        <a:lstStyle/>
        <a:p>
          <a:pPr>
            <a:defRPr cap="all"/>
          </a:pPr>
          <a:r>
            <a:rPr lang="en-US" dirty="0"/>
            <a:t>Motivation</a:t>
          </a:r>
        </a:p>
      </dgm:t>
    </dgm:pt>
    <dgm:pt modelId="{0DC87479-54BB-4497-A53E-7F004601ACE2}" type="parTrans" cxnId="{6C0BE4F8-ED25-4EB6-A9DF-01B7B75214EA}">
      <dgm:prSet/>
      <dgm:spPr/>
      <dgm:t>
        <a:bodyPr/>
        <a:lstStyle/>
        <a:p>
          <a:endParaRPr lang="en-US"/>
        </a:p>
      </dgm:t>
    </dgm:pt>
    <dgm:pt modelId="{FFB083CE-2484-42F9-9E61-A68C616B1EF3}" type="sibTrans" cxnId="{6C0BE4F8-ED25-4EB6-A9DF-01B7B75214EA}">
      <dgm:prSet/>
      <dgm:spPr/>
      <dgm:t>
        <a:bodyPr/>
        <a:lstStyle/>
        <a:p>
          <a:endParaRPr lang="en-US"/>
        </a:p>
      </dgm:t>
    </dgm:pt>
    <dgm:pt modelId="{8D6C33B6-00A3-46BD-A313-B882D64142AB}">
      <dgm:prSet/>
      <dgm:spPr/>
      <dgm:t>
        <a:bodyPr/>
        <a:lstStyle/>
        <a:p>
          <a:pPr>
            <a:defRPr cap="all"/>
          </a:pPr>
          <a:r>
            <a:rPr lang="en-US" dirty="0"/>
            <a:t>Data</a:t>
          </a:r>
        </a:p>
        <a:p>
          <a:pPr>
            <a:defRPr cap="all"/>
          </a:pPr>
          <a:r>
            <a:rPr lang="en-US" dirty="0"/>
            <a:t>&amp; Features</a:t>
          </a:r>
        </a:p>
      </dgm:t>
    </dgm:pt>
    <dgm:pt modelId="{583727C6-7F6B-4D07-A900-4B7B668BDAA8}" type="parTrans" cxnId="{42A2C22F-0E04-42AA-879C-EA64AA0BFEB2}">
      <dgm:prSet/>
      <dgm:spPr/>
      <dgm:t>
        <a:bodyPr/>
        <a:lstStyle/>
        <a:p>
          <a:endParaRPr lang="en-US"/>
        </a:p>
      </dgm:t>
    </dgm:pt>
    <dgm:pt modelId="{1F958015-CE26-4823-8EBB-365C539F83C8}" type="sibTrans" cxnId="{42A2C22F-0E04-42AA-879C-EA64AA0BFEB2}">
      <dgm:prSet/>
      <dgm:spPr/>
      <dgm:t>
        <a:bodyPr/>
        <a:lstStyle/>
        <a:p>
          <a:endParaRPr lang="en-US"/>
        </a:p>
      </dgm:t>
    </dgm:pt>
    <dgm:pt modelId="{76FFDC71-A7EA-4FA7-880C-118EBD571228}">
      <dgm:prSet/>
      <dgm:spPr/>
      <dgm:t>
        <a:bodyPr/>
        <a:lstStyle/>
        <a:p>
          <a:pPr>
            <a:defRPr cap="all"/>
          </a:pPr>
          <a:r>
            <a:rPr lang="en-US" dirty="0"/>
            <a:t>Eda and model selection </a:t>
          </a:r>
        </a:p>
      </dgm:t>
    </dgm:pt>
    <dgm:pt modelId="{1A5E1647-2A07-4519-9E87-43EF09DF509C}" type="parTrans" cxnId="{E1DFD9C7-BDAB-440D-981A-2DAF158601D0}">
      <dgm:prSet/>
      <dgm:spPr/>
      <dgm:t>
        <a:bodyPr/>
        <a:lstStyle/>
        <a:p>
          <a:endParaRPr lang="en-US"/>
        </a:p>
      </dgm:t>
    </dgm:pt>
    <dgm:pt modelId="{7919C050-D819-47A7-A5BB-C6183B3CF3E6}" type="sibTrans" cxnId="{E1DFD9C7-BDAB-440D-981A-2DAF158601D0}">
      <dgm:prSet/>
      <dgm:spPr/>
      <dgm:t>
        <a:bodyPr/>
        <a:lstStyle/>
        <a:p>
          <a:endParaRPr lang="en-US"/>
        </a:p>
      </dgm:t>
    </dgm:pt>
    <dgm:pt modelId="{650350BF-FC2F-4ADD-8D44-BE4A9832289F}">
      <dgm:prSet/>
      <dgm:spPr/>
      <dgm:t>
        <a:bodyPr/>
        <a:lstStyle/>
        <a:p>
          <a:pPr>
            <a:defRPr cap="all"/>
          </a:pPr>
          <a:r>
            <a:rPr lang="en-US" dirty="0"/>
            <a:t>Findings</a:t>
          </a:r>
        </a:p>
      </dgm:t>
    </dgm:pt>
    <dgm:pt modelId="{8E4C91E2-954B-400F-8F40-1F4CF0D3494E}" type="parTrans" cxnId="{0B67A47A-6EB6-4C94-A379-B33F3E6C8B3B}">
      <dgm:prSet/>
      <dgm:spPr/>
      <dgm:t>
        <a:bodyPr/>
        <a:lstStyle/>
        <a:p>
          <a:endParaRPr lang="en-US"/>
        </a:p>
      </dgm:t>
    </dgm:pt>
    <dgm:pt modelId="{B022F759-40BE-474A-8434-F3D27B08286D}" type="sibTrans" cxnId="{0B67A47A-6EB6-4C94-A379-B33F3E6C8B3B}">
      <dgm:prSet/>
      <dgm:spPr/>
      <dgm:t>
        <a:bodyPr/>
        <a:lstStyle/>
        <a:p>
          <a:endParaRPr lang="en-US"/>
        </a:p>
      </dgm:t>
    </dgm:pt>
    <dgm:pt modelId="{615DA134-3CC3-402D-9C7F-E939D8B82C1B}" type="pres">
      <dgm:prSet presAssocID="{0AA24881-C6B8-48E2-806E-436117870D9D}" presName="root" presStyleCnt="0">
        <dgm:presLayoutVars>
          <dgm:dir/>
          <dgm:resizeHandles val="exact"/>
        </dgm:presLayoutVars>
      </dgm:prSet>
      <dgm:spPr/>
    </dgm:pt>
    <dgm:pt modelId="{959917F0-359C-42A4-98B9-C03A48B90100}" type="pres">
      <dgm:prSet presAssocID="{457E03C6-B352-48D7-BC3A-44A629F329A8}" presName="compNode" presStyleCnt="0"/>
      <dgm:spPr/>
    </dgm:pt>
    <dgm:pt modelId="{55F90575-C84B-4F31-BAA7-B190D8D4E19A}" type="pres">
      <dgm:prSet presAssocID="{457E03C6-B352-48D7-BC3A-44A629F329A8}" presName="iconBgRect" presStyleLbl="bgShp" presStyleIdx="0" presStyleCnt="4"/>
      <dgm:spPr/>
    </dgm:pt>
    <dgm:pt modelId="{7C5E0FC1-6FF6-4068-AC6E-453150F8AA06}" type="pres">
      <dgm:prSet presAssocID="{457E03C6-B352-48D7-BC3A-44A629F329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0C07A0C-7F5F-4E4C-B535-0F1035FEB511}" type="pres">
      <dgm:prSet presAssocID="{457E03C6-B352-48D7-BC3A-44A629F329A8}" presName="spaceRect" presStyleCnt="0"/>
      <dgm:spPr/>
    </dgm:pt>
    <dgm:pt modelId="{0CA9E255-5304-4503-9CFC-10871F7FA7FD}" type="pres">
      <dgm:prSet presAssocID="{457E03C6-B352-48D7-BC3A-44A629F329A8}" presName="textRect" presStyleLbl="revTx" presStyleIdx="0" presStyleCnt="4">
        <dgm:presLayoutVars>
          <dgm:chMax val="1"/>
          <dgm:chPref val="1"/>
        </dgm:presLayoutVars>
      </dgm:prSet>
      <dgm:spPr/>
    </dgm:pt>
    <dgm:pt modelId="{39AAEB00-D11F-46E2-AF9C-EBE758B25035}" type="pres">
      <dgm:prSet presAssocID="{FFB083CE-2484-42F9-9E61-A68C616B1EF3}" presName="sibTrans" presStyleCnt="0"/>
      <dgm:spPr/>
    </dgm:pt>
    <dgm:pt modelId="{803C9C80-4012-4EE0-A6A2-09DB9D02BEDD}" type="pres">
      <dgm:prSet presAssocID="{8D6C33B6-00A3-46BD-A313-B882D64142AB}" presName="compNode" presStyleCnt="0"/>
      <dgm:spPr/>
    </dgm:pt>
    <dgm:pt modelId="{4362721A-AD3A-4974-8F30-F3983C5057AA}" type="pres">
      <dgm:prSet presAssocID="{8D6C33B6-00A3-46BD-A313-B882D64142AB}" presName="iconBgRect" presStyleLbl="bgShp" presStyleIdx="1" presStyleCnt="4"/>
      <dgm:spPr/>
    </dgm:pt>
    <dgm:pt modelId="{D247501E-F0E0-47FE-B52B-ECA0D278F17C}" type="pres">
      <dgm:prSet presAssocID="{8D6C33B6-00A3-46BD-A313-B882D6414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ord"/>
        </a:ext>
      </dgm:extLst>
    </dgm:pt>
    <dgm:pt modelId="{A566BBAE-96FD-4223-986E-B60670B4D1DB}" type="pres">
      <dgm:prSet presAssocID="{8D6C33B6-00A3-46BD-A313-B882D64142AB}" presName="spaceRect" presStyleCnt="0"/>
      <dgm:spPr/>
    </dgm:pt>
    <dgm:pt modelId="{5B041065-6A87-45B4-A3B8-92745611A4E3}" type="pres">
      <dgm:prSet presAssocID="{8D6C33B6-00A3-46BD-A313-B882D64142AB}" presName="textRect" presStyleLbl="revTx" presStyleIdx="1" presStyleCnt="4">
        <dgm:presLayoutVars>
          <dgm:chMax val="1"/>
          <dgm:chPref val="1"/>
        </dgm:presLayoutVars>
      </dgm:prSet>
      <dgm:spPr/>
    </dgm:pt>
    <dgm:pt modelId="{1A804798-5774-45AB-B5F7-9338E7BD8013}" type="pres">
      <dgm:prSet presAssocID="{1F958015-CE26-4823-8EBB-365C539F83C8}" presName="sibTrans" presStyleCnt="0"/>
      <dgm:spPr/>
    </dgm:pt>
    <dgm:pt modelId="{8411C9B9-3F62-4582-96AA-6CF6C8463E0F}" type="pres">
      <dgm:prSet presAssocID="{76FFDC71-A7EA-4FA7-880C-118EBD571228}" presName="compNode" presStyleCnt="0"/>
      <dgm:spPr/>
    </dgm:pt>
    <dgm:pt modelId="{09FB62C2-E12C-449A-82B4-C76D08F213A8}" type="pres">
      <dgm:prSet presAssocID="{76FFDC71-A7EA-4FA7-880C-118EBD571228}" presName="iconBgRect" presStyleLbl="bgShp" presStyleIdx="2" presStyleCnt="4"/>
      <dgm:spPr/>
    </dgm:pt>
    <dgm:pt modelId="{EDC25070-0407-4391-9605-08602FE5D37D}" type="pres">
      <dgm:prSet presAssocID="{76FFDC71-A7EA-4FA7-880C-118EBD57122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xophone"/>
        </a:ext>
      </dgm:extLst>
    </dgm:pt>
    <dgm:pt modelId="{361288CB-CD6E-4802-91E8-FD8066EED94A}" type="pres">
      <dgm:prSet presAssocID="{76FFDC71-A7EA-4FA7-880C-118EBD571228}" presName="spaceRect" presStyleCnt="0"/>
      <dgm:spPr/>
    </dgm:pt>
    <dgm:pt modelId="{F2B1D6B4-99F6-4096-9DAD-B0EBC97B9B21}" type="pres">
      <dgm:prSet presAssocID="{76FFDC71-A7EA-4FA7-880C-118EBD571228}" presName="textRect" presStyleLbl="revTx" presStyleIdx="2" presStyleCnt="4">
        <dgm:presLayoutVars>
          <dgm:chMax val="1"/>
          <dgm:chPref val="1"/>
        </dgm:presLayoutVars>
      </dgm:prSet>
      <dgm:spPr/>
    </dgm:pt>
    <dgm:pt modelId="{26F4C9A8-56F6-473A-AF8D-51458CA0E6EE}" type="pres">
      <dgm:prSet presAssocID="{7919C050-D819-47A7-A5BB-C6183B3CF3E6}" presName="sibTrans" presStyleCnt="0"/>
      <dgm:spPr/>
    </dgm:pt>
    <dgm:pt modelId="{EDDB4F4C-4A28-4A3D-A430-953B4CB75297}" type="pres">
      <dgm:prSet presAssocID="{650350BF-FC2F-4ADD-8D44-BE4A9832289F}" presName="compNode" presStyleCnt="0"/>
      <dgm:spPr/>
    </dgm:pt>
    <dgm:pt modelId="{97C762B3-A436-4820-8719-DAF1B093B072}" type="pres">
      <dgm:prSet presAssocID="{650350BF-FC2F-4ADD-8D44-BE4A9832289F}" presName="iconBgRect" presStyleLbl="bgShp" presStyleIdx="3" presStyleCnt="4"/>
      <dgm:spPr/>
    </dgm:pt>
    <dgm:pt modelId="{0ADA8F11-FE91-4BAF-B837-F2424974CF16}" type="pres">
      <dgm:prSet presAssocID="{650350BF-FC2F-4ADD-8D44-BE4A983228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CED2A465-A0F4-4891-B531-1E99DDCD0B30}" type="pres">
      <dgm:prSet presAssocID="{650350BF-FC2F-4ADD-8D44-BE4A9832289F}" presName="spaceRect" presStyleCnt="0"/>
      <dgm:spPr/>
    </dgm:pt>
    <dgm:pt modelId="{DEDAC17A-3737-4AF9-9931-D50A5111DC8C}" type="pres">
      <dgm:prSet presAssocID="{650350BF-FC2F-4ADD-8D44-BE4A9832289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2A2C22F-0E04-42AA-879C-EA64AA0BFEB2}" srcId="{0AA24881-C6B8-48E2-806E-436117870D9D}" destId="{8D6C33B6-00A3-46BD-A313-B882D64142AB}" srcOrd="1" destOrd="0" parTransId="{583727C6-7F6B-4D07-A900-4B7B668BDAA8}" sibTransId="{1F958015-CE26-4823-8EBB-365C539F83C8}"/>
    <dgm:cxn modelId="{8A21FD34-4C37-4C8B-B89E-36D1264D7E3E}" type="presOf" srcId="{76FFDC71-A7EA-4FA7-880C-118EBD571228}" destId="{F2B1D6B4-99F6-4096-9DAD-B0EBC97B9B21}" srcOrd="0" destOrd="0" presId="urn:microsoft.com/office/officeart/2018/5/layout/IconCircleLabelList"/>
    <dgm:cxn modelId="{ABFC753D-DC71-41A2-8076-56BD7D76629A}" type="presOf" srcId="{8D6C33B6-00A3-46BD-A313-B882D64142AB}" destId="{5B041065-6A87-45B4-A3B8-92745611A4E3}" srcOrd="0" destOrd="0" presId="urn:microsoft.com/office/officeart/2018/5/layout/IconCircleLabelList"/>
    <dgm:cxn modelId="{7D26006C-7AF2-4399-8ADF-5C4511D0414E}" type="presOf" srcId="{457E03C6-B352-48D7-BC3A-44A629F329A8}" destId="{0CA9E255-5304-4503-9CFC-10871F7FA7FD}" srcOrd="0" destOrd="0" presId="urn:microsoft.com/office/officeart/2018/5/layout/IconCircleLabelList"/>
    <dgm:cxn modelId="{0B67A47A-6EB6-4C94-A379-B33F3E6C8B3B}" srcId="{0AA24881-C6B8-48E2-806E-436117870D9D}" destId="{650350BF-FC2F-4ADD-8D44-BE4A9832289F}" srcOrd="3" destOrd="0" parTransId="{8E4C91E2-954B-400F-8F40-1F4CF0D3494E}" sibTransId="{B022F759-40BE-474A-8434-F3D27B08286D}"/>
    <dgm:cxn modelId="{3199137B-9830-4746-A9FE-D98D6EF6CD61}" type="presOf" srcId="{650350BF-FC2F-4ADD-8D44-BE4A9832289F}" destId="{DEDAC17A-3737-4AF9-9931-D50A5111DC8C}" srcOrd="0" destOrd="0" presId="urn:microsoft.com/office/officeart/2018/5/layout/IconCircleLabelList"/>
    <dgm:cxn modelId="{068D71BF-9EC3-4E61-9CC2-AF4B26A9CB70}" type="presOf" srcId="{0AA24881-C6B8-48E2-806E-436117870D9D}" destId="{615DA134-3CC3-402D-9C7F-E939D8B82C1B}" srcOrd="0" destOrd="0" presId="urn:microsoft.com/office/officeart/2018/5/layout/IconCircleLabelList"/>
    <dgm:cxn modelId="{E1DFD9C7-BDAB-440D-981A-2DAF158601D0}" srcId="{0AA24881-C6B8-48E2-806E-436117870D9D}" destId="{76FFDC71-A7EA-4FA7-880C-118EBD571228}" srcOrd="2" destOrd="0" parTransId="{1A5E1647-2A07-4519-9E87-43EF09DF509C}" sibTransId="{7919C050-D819-47A7-A5BB-C6183B3CF3E6}"/>
    <dgm:cxn modelId="{6C0BE4F8-ED25-4EB6-A9DF-01B7B75214EA}" srcId="{0AA24881-C6B8-48E2-806E-436117870D9D}" destId="{457E03C6-B352-48D7-BC3A-44A629F329A8}" srcOrd="0" destOrd="0" parTransId="{0DC87479-54BB-4497-A53E-7F004601ACE2}" sibTransId="{FFB083CE-2484-42F9-9E61-A68C616B1EF3}"/>
    <dgm:cxn modelId="{EE08EA35-FA59-4450-A825-736012133AAF}" type="presParOf" srcId="{615DA134-3CC3-402D-9C7F-E939D8B82C1B}" destId="{959917F0-359C-42A4-98B9-C03A48B90100}" srcOrd="0" destOrd="0" presId="urn:microsoft.com/office/officeart/2018/5/layout/IconCircleLabelList"/>
    <dgm:cxn modelId="{55A5E4A2-92BB-4BCB-9E83-903E18A69112}" type="presParOf" srcId="{959917F0-359C-42A4-98B9-C03A48B90100}" destId="{55F90575-C84B-4F31-BAA7-B190D8D4E19A}" srcOrd="0" destOrd="0" presId="urn:microsoft.com/office/officeart/2018/5/layout/IconCircleLabelList"/>
    <dgm:cxn modelId="{CD266E47-674C-45CE-972D-58B78C2DE6F4}" type="presParOf" srcId="{959917F0-359C-42A4-98B9-C03A48B90100}" destId="{7C5E0FC1-6FF6-4068-AC6E-453150F8AA06}" srcOrd="1" destOrd="0" presId="urn:microsoft.com/office/officeart/2018/5/layout/IconCircleLabelList"/>
    <dgm:cxn modelId="{65DA446F-D30F-4EAE-AFE9-53E2246CE63A}" type="presParOf" srcId="{959917F0-359C-42A4-98B9-C03A48B90100}" destId="{60C07A0C-7F5F-4E4C-B535-0F1035FEB511}" srcOrd="2" destOrd="0" presId="urn:microsoft.com/office/officeart/2018/5/layout/IconCircleLabelList"/>
    <dgm:cxn modelId="{9C5FFA8C-CB06-4932-AAA3-B2D69E2A2942}" type="presParOf" srcId="{959917F0-359C-42A4-98B9-C03A48B90100}" destId="{0CA9E255-5304-4503-9CFC-10871F7FA7FD}" srcOrd="3" destOrd="0" presId="urn:microsoft.com/office/officeart/2018/5/layout/IconCircleLabelList"/>
    <dgm:cxn modelId="{93581224-6924-4039-AA22-2B95B9C2BE34}" type="presParOf" srcId="{615DA134-3CC3-402D-9C7F-E939D8B82C1B}" destId="{39AAEB00-D11F-46E2-AF9C-EBE758B25035}" srcOrd="1" destOrd="0" presId="urn:microsoft.com/office/officeart/2018/5/layout/IconCircleLabelList"/>
    <dgm:cxn modelId="{14232D68-6D17-4F5B-8711-2194EACC51D8}" type="presParOf" srcId="{615DA134-3CC3-402D-9C7F-E939D8B82C1B}" destId="{803C9C80-4012-4EE0-A6A2-09DB9D02BEDD}" srcOrd="2" destOrd="0" presId="urn:microsoft.com/office/officeart/2018/5/layout/IconCircleLabelList"/>
    <dgm:cxn modelId="{74BF0183-6FBE-44FD-B826-79186E412D9D}" type="presParOf" srcId="{803C9C80-4012-4EE0-A6A2-09DB9D02BEDD}" destId="{4362721A-AD3A-4974-8F30-F3983C5057AA}" srcOrd="0" destOrd="0" presId="urn:microsoft.com/office/officeart/2018/5/layout/IconCircleLabelList"/>
    <dgm:cxn modelId="{921F2D75-05A6-48E4-8E68-56431B3B3C44}" type="presParOf" srcId="{803C9C80-4012-4EE0-A6A2-09DB9D02BEDD}" destId="{D247501E-F0E0-47FE-B52B-ECA0D278F17C}" srcOrd="1" destOrd="0" presId="urn:microsoft.com/office/officeart/2018/5/layout/IconCircleLabelList"/>
    <dgm:cxn modelId="{AD7709EF-B273-4031-8793-F0F6F6E6E65C}" type="presParOf" srcId="{803C9C80-4012-4EE0-A6A2-09DB9D02BEDD}" destId="{A566BBAE-96FD-4223-986E-B60670B4D1DB}" srcOrd="2" destOrd="0" presId="urn:microsoft.com/office/officeart/2018/5/layout/IconCircleLabelList"/>
    <dgm:cxn modelId="{171799CD-1ACF-4334-897E-5850017437CB}" type="presParOf" srcId="{803C9C80-4012-4EE0-A6A2-09DB9D02BEDD}" destId="{5B041065-6A87-45B4-A3B8-92745611A4E3}" srcOrd="3" destOrd="0" presId="urn:microsoft.com/office/officeart/2018/5/layout/IconCircleLabelList"/>
    <dgm:cxn modelId="{F6B3169D-76DB-4CB7-B3C0-67F754660995}" type="presParOf" srcId="{615DA134-3CC3-402D-9C7F-E939D8B82C1B}" destId="{1A804798-5774-45AB-B5F7-9338E7BD8013}" srcOrd="3" destOrd="0" presId="urn:microsoft.com/office/officeart/2018/5/layout/IconCircleLabelList"/>
    <dgm:cxn modelId="{17819E8E-B5C9-4F40-8016-3381C5B6F314}" type="presParOf" srcId="{615DA134-3CC3-402D-9C7F-E939D8B82C1B}" destId="{8411C9B9-3F62-4582-96AA-6CF6C8463E0F}" srcOrd="4" destOrd="0" presId="urn:microsoft.com/office/officeart/2018/5/layout/IconCircleLabelList"/>
    <dgm:cxn modelId="{CC0A764D-2E00-4948-B892-A9CA1954C538}" type="presParOf" srcId="{8411C9B9-3F62-4582-96AA-6CF6C8463E0F}" destId="{09FB62C2-E12C-449A-82B4-C76D08F213A8}" srcOrd="0" destOrd="0" presId="urn:microsoft.com/office/officeart/2018/5/layout/IconCircleLabelList"/>
    <dgm:cxn modelId="{8E48C119-DDF2-4435-AB01-E7C39292F83C}" type="presParOf" srcId="{8411C9B9-3F62-4582-96AA-6CF6C8463E0F}" destId="{EDC25070-0407-4391-9605-08602FE5D37D}" srcOrd="1" destOrd="0" presId="urn:microsoft.com/office/officeart/2018/5/layout/IconCircleLabelList"/>
    <dgm:cxn modelId="{87FD9194-0338-43D1-A016-F639DEE8DB2B}" type="presParOf" srcId="{8411C9B9-3F62-4582-96AA-6CF6C8463E0F}" destId="{361288CB-CD6E-4802-91E8-FD8066EED94A}" srcOrd="2" destOrd="0" presId="urn:microsoft.com/office/officeart/2018/5/layout/IconCircleLabelList"/>
    <dgm:cxn modelId="{9B6AD075-A598-4FCA-BE40-3CE00D281F30}" type="presParOf" srcId="{8411C9B9-3F62-4582-96AA-6CF6C8463E0F}" destId="{F2B1D6B4-99F6-4096-9DAD-B0EBC97B9B21}" srcOrd="3" destOrd="0" presId="urn:microsoft.com/office/officeart/2018/5/layout/IconCircleLabelList"/>
    <dgm:cxn modelId="{CD68BB44-2EC9-4CC9-8D24-B933C6F075E3}" type="presParOf" srcId="{615DA134-3CC3-402D-9C7F-E939D8B82C1B}" destId="{26F4C9A8-56F6-473A-AF8D-51458CA0E6EE}" srcOrd="5" destOrd="0" presId="urn:microsoft.com/office/officeart/2018/5/layout/IconCircleLabelList"/>
    <dgm:cxn modelId="{8361F93E-8FDA-4CC9-9E4E-B4C79270D159}" type="presParOf" srcId="{615DA134-3CC3-402D-9C7F-E939D8B82C1B}" destId="{EDDB4F4C-4A28-4A3D-A430-953B4CB75297}" srcOrd="6" destOrd="0" presId="urn:microsoft.com/office/officeart/2018/5/layout/IconCircleLabelList"/>
    <dgm:cxn modelId="{EACFCBDE-E597-45F9-BF96-11F67B303ACA}" type="presParOf" srcId="{EDDB4F4C-4A28-4A3D-A430-953B4CB75297}" destId="{97C762B3-A436-4820-8719-DAF1B093B072}" srcOrd="0" destOrd="0" presId="urn:microsoft.com/office/officeart/2018/5/layout/IconCircleLabelList"/>
    <dgm:cxn modelId="{5FB2C2E5-2E07-493E-9185-08FA89D5FF57}" type="presParOf" srcId="{EDDB4F4C-4A28-4A3D-A430-953B4CB75297}" destId="{0ADA8F11-FE91-4BAF-B837-F2424974CF16}" srcOrd="1" destOrd="0" presId="urn:microsoft.com/office/officeart/2018/5/layout/IconCircleLabelList"/>
    <dgm:cxn modelId="{D6462A40-8379-42D2-A374-6D3CBB396B92}" type="presParOf" srcId="{EDDB4F4C-4A28-4A3D-A430-953B4CB75297}" destId="{CED2A465-A0F4-4891-B531-1E99DDCD0B30}" srcOrd="2" destOrd="0" presId="urn:microsoft.com/office/officeart/2018/5/layout/IconCircleLabelList"/>
    <dgm:cxn modelId="{95043939-51D7-4A4D-A4F4-87F510E75C68}" type="presParOf" srcId="{EDDB4F4C-4A28-4A3D-A430-953B4CB75297}" destId="{DEDAC17A-3737-4AF9-9931-D50A5111DC8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90575-C84B-4F31-BAA7-B190D8D4E19A}">
      <dsp:nvSpPr>
        <dsp:cNvPr id="0" name=""/>
        <dsp:cNvSpPr/>
      </dsp:nvSpPr>
      <dsp:spPr>
        <a:xfrm>
          <a:off x="623160" y="422088"/>
          <a:ext cx="1452191" cy="14521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E0FC1-6FF6-4068-AC6E-453150F8AA06}">
      <dsp:nvSpPr>
        <dsp:cNvPr id="0" name=""/>
        <dsp:cNvSpPr/>
      </dsp:nvSpPr>
      <dsp:spPr>
        <a:xfrm>
          <a:off x="932643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9E255-5304-4503-9CFC-10871F7FA7FD}">
      <dsp:nvSpPr>
        <dsp:cNvPr id="0" name=""/>
        <dsp:cNvSpPr/>
      </dsp:nvSpPr>
      <dsp:spPr>
        <a:xfrm>
          <a:off x="15893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Motivation</a:t>
          </a:r>
        </a:p>
      </dsp:txBody>
      <dsp:txXfrm>
        <a:off x="158934" y="2326601"/>
        <a:ext cx="2380642" cy="720000"/>
      </dsp:txXfrm>
    </dsp:sp>
    <dsp:sp modelId="{4362721A-AD3A-4974-8F30-F3983C5057AA}">
      <dsp:nvSpPr>
        <dsp:cNvPr id="0" name=""/>
        <dsp:cNvSpPr/>
      </dsp:nvSpPr>
      <dsp:spPr>
        <a:xfrm>
          <a:off x="3420414" y="422088"/>
          <a:ext cx="1452191" cy="14521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7501E-F0E0-47FE-B52B-ECA0D278F17C}">
      <dsp:nvSpPr>
        <dsp:cNvPr id="0" name=""/>
        <dsp:cNvSpPr/>
      </dsp:nvSpPr>
      <dsp:spPr>
        <a:xfrm>
          <a:off x="3729898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41065-6A87-45B4-A3B8-92745611A4E3}">
      <dsp:nvSpPr>
        <dsp:cNvPr id="0" name=""/>
        <dsp:cNvSpPr/>
      </dsp:nvSpPr>
      <dsp:spPr>
        <a:xfrm>
          <a:off x="2956189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Data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&amp; Features</a:t>
          </a:r>
        </a:p>
      </dsp:txBody>
      <dsp:txXfrm>
        <a:off x="2956189" y="2326601"/>
        <a:ext cx="2380642" cy="720000"/>
      </dsp:txXfrm>
    </dsp:sp>
    <dsp:sp modelId="{09FB62C2-E12C-449A-82B4-C76D08F213A8}">
      <dsp:nvSpPr>
        <dsp:cNvPr id="0" name=""/>
        <dsp:cNvSpPr/>
      </dsp:nvSpPr>
      <dsp:spPr>
        <a:xfrm>
          <a:off x="6217669" y="422088"/>
          <a:ext cx="1452191" cy="14521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25070-0407-4391-9605-08602FE5D37D}">
      <dsp:nvSpPr>
        <dsp:cNvPr id="0" name=""/>
        <dsp:cNvSpPr/>
      </dsp:nvSpPr>
      <dsp:spPr>
        <a:xfrm>
          <a:off x="6527152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1D6B4-99F6-4096-9DAD-B0EBC97B9B21}">
      <dsp:nvSpPr>
        <dsp:cNvPr id="0" name=""/>
        <dsp:cNvSpPr/>
      </dsp:nvSpPr>
      <dsp:spPr>
        <a:xfrm>
          <a:off x="575344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Eda and model selection </a:t>
          </a:r>
        </a:p>
      </dsp:txBody>
      <dsp:txXfrm>
        <a:off x="5753444" y="2326601"/>
        <a:ext cx="2380642" cy="720000"/>
      </dsp:txXfrm>
    </dsp:sp>
    <dsp:sp modelId="{97C762B3-A436-4820-8719-DAF1B093B072}">
      <dsp:nvSpPr>
        <dsp:cNvPr id="0" name=""/>
        <dsp:cNvSpPr/>
      </dsp:nvSpPr>
      <dsp:spPr>
        <a:xfrm>
          <a:off x="9014924" y="422088"/>
          <a:ext cx="1452191" cy="14521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8F11-FE91-4BAF-B837-F2424974CF16}">
      <dsp:nvSpPr>
        <dsp:cNvPr id="0" name=""/>
        <dsp:cNvSpPr/>
      </dsp:nvSpPr>
      <dsp:spPr>
        <a:xfrm>
          <a:off x="9324407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AC17A-3737-4AF9-9931-D50A5111DC8C}">
      <dsp:nvSpPr>
        <dsp:cNvPr id="0" name=""/>
        <dsp:cNvSpPr/>
      </dsp:nvSpPr>
      <dsp:spPr>
        <a:xfrm>
          <a:off x="8550698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Findings</a:t>
          </a:r>
        </a:p>
      </dsp:txBody>
      <dsp:txXfrm>
        <a:off x="8550698" y="2326601"/>
        <a:ext cx="238064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January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84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8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2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4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2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4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97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7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January 24,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4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January 24,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19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9" r:id="rId6"/>
    <p:sldLayoutId id="2147483744" r:id="rId7"/>
    <p:sldLayoutId id="2147483745" r:id="rId8"/>
    <p:sldLayoutId id="2147483746" r:id="rId9"/>
    <p:sldLayoutId id="2147483748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EE437-B8E1-6941-A3CB-11081C9A7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695" y="833662"/>
            <a:ext cx="3565524" cy="238489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Predicting Vintage Vinyl Resale Prices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" name="Picture 3">
            <a:extLst>
              <a:ext uri="{FF2B5EF4-FFF2-40B4-BE49-F238E27FC236}">
                <a16:creationId xmlns:a16="http://schemas.microsoft.com/office/drawing/2014/main" id="{276E1684-E883-4961-AA88-7A119D361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4" r="17197" b="-1"/>
          <a:stretch/>
        </p:blipFill>
        <p:spPr>
          <a:xfrm>
            <a:off x="4743449" y="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3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8D2C-3E72-5D4F-BE31-7F028061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EDA – Resale Price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6417508-F502-A345-835D-4AA7D69A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18" y="1733475"/>
            <a:ext cx="6594764" cy="4377593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4C8696-7591-7847-B614-E2DA9B2AFFFF}"/>
              </a:ext>
            </a:extLst>
          </p:cNvPr>
          <p:cNvSpPr txBox="1"/>
          <p:nvPr/>
        </p:nvSpPr>
        <p:spPr>
          <a:xfrm>
            <a:off x="6982691" y="1995055"/>
            <a:ext cx="1995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Mean = $87.37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Median = $45.00</a:t>
            </a:r>
          </a:p>
          <a:p>
            <a:r>
              <a:rPr lang="en-US" sz="1600" dirty="0">
                <a:solidFill>
                  <a:schemeClr val="bg1"/>
                </a:solidFill>
              </a:rPr>
              <a:t>Min = $20.00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Max = $2,800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F30D-DD78-C145-BAC8-0D69CD81E8F8}"/>
              </a:ext>
            </a:extLst>
          </p:cNvPr>
          <p:cNvCxnSpPr>
            <a:cxnSpLocks/>
          </p:cNvCxnSpPr>
          <p:nvPr/>
        </p:nvCxnSpPr>
        <p:spPr>
          <a:xfrm flipH="1">
            <a:off x="4729019" y="2189018"/>
            <a:ext cx="2253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63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F434-96C9-B14D-A873-80108439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EDA – Feature Collinearity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4678FA-D228-594D-9B94-90C4B9F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6" y="1955268"/>
            <a:ext cx="5130800" cy="3384550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31EDE48-A3C3-6544-A22C-03C171B4D0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56" y="1961618"/>
            <a:ext cx="5054600" cy="3378200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60650-BCC6-0049-B0FE-05C4D7E9ADB0}"/>
              </a:ext>
            </a:extLst>
          </p:cNvPr>
          <p:cNvSpPr txBox="1"/>
          <p:nvPr/>
        </p:nvSpPr>
        <p:spPr>
          <a:xfrm>
            <a:off x="2373746" y="5920385"/>
            <a:ext cx="2927927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Haves by Wants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3B1D1-152E-9244-9D9D-D84AD8BE89BA}"/>
              </a:ext>
            </a:extLst>
          </p:cNvPr>
          <p:cNvSpPr txBox="1"/>
          <p:nvPr/>
        </p:nvSpPr>
        <p:spPr>
          <a:xfrm>
            <a:off x="7195127" y="5920508"/>
            <a:ext cx="34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Haves by Number of Ratings</a:t>
            </a:r>
          </a:p>
        </p:txBody>
      </p:sp>
    </p:spTree>
    <p:extLst>
      <p:ext uri="{BB962C8B-B14F-4D97-AF65-F5344CB8AC3E}">
        <p14:creationId xmlns:p14="http://schemas.microsoft.com/office/powerpoint/2010/main" val="141456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B591-2E0F-3D48-87FE-82F82F7A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Selection (OLS)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D0B4540-3EC5-7D4D-A809-C01B794F3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2472" y="1644073"/>
            <a:ext cx="5031509" cy="477089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E0BB4D-7003-154E-BB58-F251233FDC4A}"/>
              </a:ext>
            </a:extLst>
          </p:cNvPr>
          <p:cNvSpPr/>
          <p:nvPr/>
        </p:nvSpPr>
        <p:spPr>
          <a:xfrm>
            <a:off x="4922983" y="1976581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AF09F-FD23-F747-B4CC-007F161779FE}"/>
              </a:ext>
            </a:extLst>
          </p:cNvPr>
          <p:cNvSpPr/>
          <p:nvPr/>
        </p:nvSpPr>
        <p:spPr>
          <a:xfrm>
            <a:off x="4922983" y="3037176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0D1C7F-14DA-C24C-8A02-CA29FACEDB73}"/>
              </a:ext>
            </a:extLst>
          </p:cNvPr>
          <p:cNvSpPr/>
          <p:nvPr/>
        </p:nvSpPr>
        <p:spPr>
          <a:xfrm>
            <a:off x="3422073" y="2246788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71840-E8F4-D344-971A-75569832B788}"/>
              </a:ext>
            </a:extLst>
          </p:cNvPr>
          <p:cNvSpPr/>
          <p:nvPr/>
        </p:nvSpPr>
        <p:spPr>
          <a:xfrm>
            <a:off x="3375892" y="3556699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95227-99F2-794A-A10E-A1952DAC372F}"/>
              </a:ext>
            </a:extLst>
          </p:cNvPr>
          <p:cNvSpPr/>
          <p:nvPr/>
        </p:nvSpPr>
        <p:spPr>
          <a:xfrm>
            <a:off x="3375892" y="4330880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6225E-DD4C-6540-9CAC-382F99D90E96}"/>
              </a:ext>
            </a:extLst>
          </p:cNvPr>
          <p:cNvSpPr txBox="1"/>
          <p:nvPr/>
        </p:nvSpPr>
        <p:spPr>
          <a:xfrm>
            <a:off x="7565591" y="2370255"/>
            <a:ext cx="41194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Features Reconsidered</a:t>
            </a:r>
          </a:p>
          <a:p>
            <a:endParaRPr lang="en-US" b="1" u="sng" dirty="0"/>
          </a:p>
          <a:p>
            <a:r>
              <a:rPr lang="en-US" b="1" dirty="0"/>
              <a:t>Notes</a:t>
            </a:r>
            <a:r>
              <a:rPr lang="en-US" dirty="0"/>
              <a:t>: Keywords, mostly noise</a:t>
            </a:r>
          </a:p>
          <a:p>
            <a:endParaRPr lang="en-US" dirty="0"/>
          </a:p>
          <a:p>
            <a:r>
              <a:rPr lang="en-US" b="1" dirty="0"/>
              <a:t>Haves</a:t>
            </a:r>
            <a:r>
              <a:rPr lang="en-US" dirty="0"/>
              <a:t>: Collinear with votes</a:t>
            </a:r>
          </a:p>
          <a:p>
            <a:endParaRPr lang="en-US" dirty="0"/>
          </a:p>
          <a:p>
            <a:r>
              <a:rPr lang="en-US" b="1" dirty="0"/>
              <a:t>Seller Rating</a:t>
            </a:r>
            <a:r>
              <a:rPr lang="en-US" dirty="0"/>
              <a:t>: Majority of ratings were at or near 100%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1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17F4-DFAE-7D4B-9189-551368D0A967}"/>
              </a:ext>
            </a:extLst>
          </p:cNvPr>
          <p:cNvSpPr txBox="1"/>
          <p:nvPr/>
        </p:nvSpPr>
        <p:spPr>
          <a:xfrm>
            <a:off x="810852" y="3478693"/>
            <a:ext cx="1222260" cy="53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3251712" y="2168599"/>
            <a:ext cx="20390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Record Label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769FD-B81A-C748-ADEA-2BE5BDF411C8}"/>
              </a:ext>
            </a:extLst>
          </p:cNvPr>
          <p:cNvSpPr txBox="1"/>
          <p:nvPr/>
        </p:nvSpPr>
        <p:spPr>
          <a:xfrm>
            <a:off x="810852" y="4810244"/>
            <a:ext cx="171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E5A2A-7F0A-264F-B5EB-C436EF59D06C}"/>
              </a:ext>
            </a:extLst>
          </p:cNvPr>
          <p:cNvSpPr txBox="1"/>
          <p:nvPr/>
        </p:nvSpPr>
        <p:spPr>
          <a:xfrm>
            <a:off x="7702219" y="3496774"/>
            <a:ext cx="13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5591635" y="3496774"/>
            <a:ext cx="154684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AEAB-6AE6-2944-ADC2-686C8E563ED9}"/>
              </a:ext>
            </a:extLst>
          </p:cNvPr>
          <p:cNvSpPr txBox="1"/>
          <p:nvPr/>
        </p:nvSpPr>
        <p:spPr>
          <a:xfrm>
            <a:off x="5514861" y="2168599"/>
            <a:ext cx="161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Album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4C9BE-2E6C-C147-800B-E5CAFBB9CEA9}"/>
              </a:ext>
            </a:extLst>
          </p:cNvPr>
          <p:cNvSpPr txBox="1"/>
          <p:nvPr/>
        </p:nvSpPr>
        <p:spPr>
          <a:xfrm>
            <a:off x="810852" y="2168599"/>
            <a:ext cx="1296151" cy="533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Album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8755-4C05-504B-BE61-5455252E12FA}"/>
              </a:ext>
            </a:extLst>
          </p:cNvPr>
          <p:cNvSpPr txBox="1"/>
          <p:nvPr/>
        </p:nvSpPr>
        <p:spPr>
          <a:xfrm>
            <a:off x="5591635" y="4810246"/>
            <a:ext cx="1718774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Sleeve Grade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94005" y="4810245"/>
            <a:ext cx="1718939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Media Grade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59617-26A4-9B44-BC43-0FCB12820536}"/>
              </a:ext>
            </a:extLst>
          </p:cNvPr>
          <p:cNvSpPr txBox="1"/>
          <p:nvPr/>
        </p:nvSpPr>
        <p:spPr>
          <a:xfrm>
            <a:off x="3251712" y="3490886"/>
            <a:ext cx="2039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Seller Rating</a:t>
            </a:r>
          </a:p>
          <a:p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11E69-BFD8-8B4E-9729-DC481615C0D1}"/>
              </a:ext>
            </a:extLst>
          </p:cNvPr>
          <p:cNvSpPr txBox="1"/>
          <p:nvPr/>
        </p:nvSpPr>
        <p:spPr>
          <a:xfrm>
            <a:off x="7702219" y="2173503"/>
            <a:ext cx="144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Artist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9349A-1A97-0F4D-9FAF-E464E0799208}"/>
              </a:ext>
            </a:extLst>
          </p:cNvPr>
          <p:cNvSpPr txBox="1"/>
          <p:nvPr/>
        </p:nvSpPr>
        <p:spPr>
          <a:xfrm>
            <a:off x="7702219" y="4810245"/>
            <a:ext cx="1634770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Notes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413894" y="1544549"/>
            <a:ext cx="9227127" cy="4608946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E604C-ACD3-244C-96ED-545E7E1F8E77}"/>
              </a:ext>
            </a:extLst>
          </p:cNvPr>
          <p:cNvSpPr txBox="1"/>
          <p:nvPr/>
        </p:nvSpPr>
        <p:spPr>
          <a:xfrm>
            <a:off x="10032831" y="3849022"/>
            <a:ext cx="182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~15 </a:t>
            </a:r>
            <a:r>
              <a:rPr lang="en-US" sz="2800" dirty="0"/>
              <a:t>Features</a:t>
            </a:r>
          </a:p>
          <a:p>
            <a:endParaRPr lang="en-US" sz="2800" dirty="0"/>
          </a:p>
          <a:p>
            <a:r>
              <a:rPr lang="en-US" sz="2800" b="1" dirty="0"/>
              <a:t>~8,000 </a:t>
            </a:r>
            <a:r>
              <a:rPr lang="en-US" sz="2800" dirty="0"/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71464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Features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17F4-DFAE-7D4B-9189-551368D0A967}"/>
              </a:ext>
            </a:extLst>
          </p:cNvPr>
          <p:cNvSpPr txBox="1"/>
          <p:nvPr/>
        </p:nvSpPr>
        <p:spPr>
          <a:xfrm>
            <a:off x="810852" y="3478693"/>
            <a:ext cx="1222260" cy="53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3251712" y="2168599"/>
            <a:ext cx="20390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Record Label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769FD-B81A-C748-ADEA-2BE5BDF411C8}"/>
              </a:ext>
            </a:extLst>
          </p:cNvPr>
          <p:cNvSpPr txBox="1"/>
          <p:nvPr/>
        </p:nvSpPr>
        <p:spPr>
          <a:xfrm>
            <a:off x="810852" y="4810244"/>
            <a:ext cx="171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E5A2A-7F0A-264F-B5EB-C436EF59D06C}"/>
              </a:ext>
            </a:extLst>
          </p:cNvPr>
          <p:cNvSpPr txBox="1"/>
          <p:nvPr/>
        </p:nvSpPr>
        <p:spPr>
          <a:xfrm>
            <a:off x="7702219" y="3496774"/>
            <a:ext cx="13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5591635" y="3496774"/>
            <a:ext cx="154684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AEAB-6AE6-2944-ADC2-686C8E563ED9}"/>
              </a:ext>
            </a:extLst>
          </p:cNvPr>
          <p:cNvSpPr txBox="1"/>
          <p:nvPr/>
        </p:nvSpPr>
        <p:spPr>
          <a:xfrm>
            <a:off x="5514861" y="2168599"/>
            <a:ext cx="161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Album Ratings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8755-4C05-504B-BE61-5455252E12FA}"/>
              </a:ext>
            </a:extLst>
          </p:cNvPr>
          <p:cNvSpPr txBox="1"/>
          <p:nvPr/>
        </p:nvSpPr>
        <p:spPr>
          <a:xfrm>
            <a:off x="5591635" y="4810246"/>
            <a:ext cx="1718774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Sleeve Grade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94005" y="4810245"/>
            <a:ext cx="1718939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Media Grade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413894" y="1544549"/>
            <a:ext cx="9227127" cy="4608946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0797D-7B31-1D44-8D79-085167C68A26}"/>
              </a:ext>
            </a:extLst>
          </p:cNvPr>
          <p:cNvSpPr txBox="1"/>
          <p:nvPr/>
        </p:nvSpPr>
        <p:spPr>
          <a:xfrm>
            <a:off x="9857591" y="3055918"/>
            <a:ext cx="2334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Dummies for </a:t>
            </a:r>
            <a:r>
              <a:rPr lang="en-US" b="1" dirty="0"/>
              <a:t>Record Label</a:t>
            </a:r>
          </a:p>
          <a:p>
            <a:endParaRPr lang="en-US" dirty="0"/>
          </a:p>
          <a:p>
            <a:r>
              <a:rPr lang="en-US" dirty="0"/>
              <a:t>Created a </a:t>
            </a:r>
            <a:r>
              <a:rPr lang="en-US" b="1" dirty="0"/>
              <a:t>Wants to Haves</a:t>
            </a:r>
            <a:r>
              <a:rPr lang="en-US" dirty="0"/>
              <a:t> ratio as weight</a:t>
            </a:r>
          </a:p>
        </p:txBody>
      </p:sp>
    </p:spTree>
    <p:extLst>
      <p:ext uri="{BB962C8B-B14F-4D97-AF65-F5344CB8AC3E}">
        <p14:creationId xmlns:p14="http://schemas.microsoft.com/office/powerpoint/2010/main" val="247010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1105-3B4D-0C46-B4E3-9C1CDF25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Methods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D28AA-7613-0E4C-8834-13FD36E6E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762339"/>
              </p:ext>
            </p:extLst>
          </p:nvPr>
        </p:nvGraphicFramePr>
        <p:xfrm>
          <a:off x="1465942" y="1645942"/>
          <a:ext cx="9260116" cy="424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029">
                  <a:extLst>
                    <a:ext uri="{9D8B030D-6E8A-4147-A177-3AD203B41FA5}">
                      <a16:colId xmlns:a16="http://schemas.microsoft.com/office/drawing/2014/main" val="3107217912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3753396432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1364756602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2231350995"/>
                    </a:ext>
                  </a:extLst>
                </a:gridCol>
              </a:tblGrid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335924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$59.15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$112.16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0003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61165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Lasso CV, 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$128.29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55132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Ridge CV,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$123.59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51771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b="1" dirty="0"/>
                        <a:t>TEST SET</a:t>
                      </a:r>
                    </a:p>
                    <a:p>
                      <a:r>
                        <a:rPr lang="en-US" dirty="0"/>
                        <a:t>Ridge CV,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132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65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Features Based on Model 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746883" y="2365915"/>
            <a:ext cx="213992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Blue Note Records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732873" y="3708109"/>
            <a:ext cx="213992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Wants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69767" y="3307999"/>
            <a:ext cx="2039044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Media Grade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281754" y="1507603"/>
            <a:ext cx="5224029" cy="4801122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463B735-E70E-294B-9248-6B9AFF23093D}"/>
              </a:ext>
            </a:extLst>
          </p:cNvPr>
          <p:cNvSpPr/>
          <p:nvPr/>
        </p:nvSpPr>
        <p:spPr>
          <a:xfrm>
            <a:off x="2900815" y="2907208"/>
            <a:ext cx="201037" cy="10435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3601B-E787-314A-921C-30C8A97F9827}"/>
              </a:ext>
            </a:extLst>
          </p:cNvPr>
          <p:cNvSpPr txBox="1"/>
          <p:nvPr/>
        </p:nvSpPr>
        <p:spPr>
          <a:xfrm>
            <a:off x="713848" y="4976726"/>
            <a:ext cx="2177973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Seller Notes not helpful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0249D5DC-4990-314F-BD08-A813BC8E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0104"/>
            <a:ext cx="5224028" cy="497802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51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F326-E539-4748-B9D3-EBE413E3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09AFE434-8B5D-8941-B5B8-4EA3066F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95" y="1215275"/>
            <a:ext cx="7291154" cy="51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D861-F2F7-CD4F-8995-DE3FC984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Residual and QQ plots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D85B6AB-0AB4-8D40-9A7F-44520554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3" y="1738400"/>
            <a:ext cx="4989988" cy="35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BCFCC39-2AD2-3749-9213-ACF56ACF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15" y="1738400"/>
            <a:ext cx="5094082" cy="35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AF3C3FC-4D18-224F-84F3-08350A18ECC3}"/>
              </a:ext>
            </a:extLst>
          </p:cNvPr>
          <p:cNvSpPr/>
          <p:nvPr/>
        </p:nvSpPr>
        <p:spPr>
          <a:xfrm>
            <a:off x="10307782" y="2029056"/>
            <a:ext cx="965225" cy="11759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9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C1E58-F2AF-7542-9E4F-4AAF21A4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Improvements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434" name="Picture 2" descr="Image for post">
            <a:extLst>
              <a:ext uri="{FF2B5EF4-FFF2-40B4-BE49-F238E27FC236}">
                <a16:creationId xmlns:a16="http://schemas.microsoft.com/office/drawing/2014/main" id="{62FEB1D3-C6A6-BE48-96B0-3F9350332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r="7521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4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B3A2B-66DA-1F49-9467-D1D17E8D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Agenda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7F1E47-0A81-4B3B-B867-0BF51A1E8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823524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97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1ED1-F647-4E41-A563-06760D21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7C8F-FB1C-0143-B53E-B2A7A6579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Price to a log scale</a:t>
            </a:r>
          </a:p>
          <a:p>
            <a:r>
              <a:rPr lang="en-US" dirty="0"/>
              <a:t>Search more key-words in Notes section</a:t>
            </a:r>
          </a:p>
          <a:p>
            <a:r>
              <a:rPr lang="en-US" dirty="0"/>
              <a:t>Add data from e-bay</a:t>
            </a:r>
          </a:p>
          <a:p>
            <a:r>
              <a:rPr lang="en-US" dirty="0"/>
              <a:t>Weight albums by how frequent in market</a:t>
            </a:r>
          </a:p>
        </p:txBody>
      </p:sp>
    </p:spTree>
    <p:extLst>
      <p:ext uri="{BB962C8B-B14F-4D97-AF65-F5344CB8AC3E}">
        <p14:creationId xmlns:p14="http://schemas.microsoft.com/office/powerpoint/2010/main" val="214800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69A5-B2EC-B449-919C-CFB4E04B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763000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05687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48232-17F7-CF4C-96D9-CDEA7E62B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852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5569-8B29-2F48-8885-EFEAFC39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Correlation Heatmap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6E71F7EB-3329-574E-9C5F-67850F237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106" y="1130207"/>
            <a:ext cx="5687788" cy="5687788"/>
          </a:xfrm>
        </p:spPr>
      </p:pic>
    </p:spTree>
    <p:extLst>
      <p:ext uri="{BB962C8B-B14F-4D97-AF65-F5344CB8AC3E}">
        <p14:creationId xmlns:p14="http://schemas.microsoft.com/office/powerpoint/2010/main" val="3371187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2B9A-81A7-C044-9061-5E57ACE7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Pair Plots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8FE4852-8931-2244-A9DA-8AEFD3D6E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520" y="1054998"/>
            <a:ext cx="5564039" cy="5564039"/>
          </a:xfrm>
        </p:spPr>
      </p:pic>
    </p:spTree>
    <p:extLst>
      <p:ext uri="{BB962C8B-B14F-4D97-AF65-F5344CB8AC3E}">
        <p14:creationId xmlns:p14="http://schemas.microsoft.com/office/powerpoint/2010/main" val="3828631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20A7-A134-324F-BAE1-99E43C3C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Model </a:t>
            </a:r>
            <a:r>
              <a:rPr lang="en-US" dirty="0" err="1"/>
              <a:t>Coeffecients</a:t>
            </a:r>
            <a:r>
              <a:rPr lang="en-US" dirty="0"/>
              <a:t> – From TEST model (RIDGE CV)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6DDF75-47E1-5D41-8402-9561BF645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174815"/>
              </p:ext>
            </p:extLst>
          </p:nvPr>
        </p:nvGraphicFramePr>
        <p:xfrm>
          <a:off x="3563471" y="3052482"/>
          <a:ext cx="5177117" cy="1924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5569">
                  <a:extLst>
                    <a:ext uri="{9D8B030D-6E8A-4147-A177-3AD203B41FA5}">
                      <a16:colId xmlns:a16="http://schemas.microsoft.com/office/drawing/2014/main" val="3719996905"/>
                    </a:ext>
                  </a:extLst>
                </a:gridCol>
                <a:gridCol w="1031548">
                  <a:extLst>
                    <a:ext uri="{9D8B030D-6E8A-4147-A177-3AD203B41FA5}">
                      <a16:colId xmlns:a16="http://schemas.microsoft.com/office/drawing/2014/main" val="1031145191"/>
                    </a:ext>
                  </a:extLst>
                </a:gridCol>
              </a:tblGrid>
              <a:tr h="329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Interactions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coeffs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0753993"/>
                  </a:ext>
                </a:extLst>
              </a:tr>
              <a:tr h="329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'recyear reclabel2_Blue Note '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-287.159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3271856"/>
                  </a:ext>
                </a:extLst>
              </a:tr>
              <a:tr h="329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'recyear reclabel2_Columbia '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95.294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5699839"/>
                  </a:ext>
                </a:extLst>
              </a:tr>
              <a:tr h="607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'media_cond_num reclabel2_Blue Note '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116.075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6699246"/>
                  </a:ext>
                </a:extLst>
              </a:tr>
              <a:tr h="329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'wants media_cond_num'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142.006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6921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14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20A7-A134-324F-BAE1-99E43C3C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– Record Labels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440D5F-FF0C-2E49-8C24-8BB084E021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24" y="1354750"/>
            <a:ext cx="5113033" cy="479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410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20A7-A134-324F-BAE1-99E43C3C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– Release Year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F8BA64-294C-9548-A584-C576D29277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081" y="1341764"/>
            <a:ext cx="5315837" cy="531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32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69BE4-F250-2043-A8D4-A7602CF9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27501"/>
            <a:ext cx="3217572" cy="875348"/>
          </a:xfrm>
        </p:spPr>
        <p:txBody>
          <a:bodyPr wrap="square" anchor="b">
            <a:normAutofit/>
          </a:bodyPr>
          <a:lstStyle/>
          <a:p>
            <a:r>
              <a:rPr lang="en-US" sz="3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39551-D466-214B-A41D-CDA86251D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87" y="1634691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10%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increase in vinyl </a:t>
            </a:r>
            <a:r>
              <a:rPr lang="en-US" sz="1600" b="1" u="sng" dirty="0">
                <a:solidFill>
                  <a:schemeClr val="tx1"/>
                </a:solidFill>
              </a:rPr>
              <a:t>sales</a:t>
            </a:r>
            <a:r>
              <a:rPr lang="en-US" sz="1600" dirty="0">
                <a:solidFill>
                  <a:schemeClr val="tx1"/>
                </a:solidFill>
              </a:rPr>
              <a:t> every year for past 15 years</a:t>
            </a:r>
          </a:p>
          <a:p>
            <a:r>
              <a:rPr lang="en-US" b="1" dirty="0">
                <a:solidFill>
                  <a:schemeClr val="tx1"/>
                </a:solidFill>
              </a:rPr>
              <a:t>26% </a:t>
            </a:r>
            <a:r>
              <a:rPr lang="en-US" sz="1600" dirty="0">
                <a:solidFill>
                  <a:schemeClr val="tx1"/>
                </a:solidFill>
              </a:rPr>
              <a:t>of </a:t>
            </a:r>
            <a:r>
              <a:rPr lang="en-US" sz="1600" b="1" u="sng" dirty="0">
                <a:solidFill>
                  <a:schemeClr val="tx1"/>
                </a:solidFill>
              </a:rPr>
              <a:t>physical sales </a:t>
            </a:r>
            <a:r>
              <a:rPr lang="en-US" sz="1600" dirty="0">
                <a:solidFill>
                  <a:schemeClr val="tx1"/>
                </a:solidFill>
              </a:rPr>
              <a:t>of </a:t>
            </a:r>
            <a:r>
              <a:rPr lang="en-US" sz="1600" b="1" u="sng" dirty="0">
                <a:solidFill>
                  <a:schemeClr val="tx1"/>
                </a:solidFill>
              </a:rPr>
              <a:t>recorded music </a:t>
            </a:r>
            <a:r>
              <a:rPr lang="en-US" sz="1600" dirty="0">
                <a:solidFill>
                  <a:schemeClr val="tx1"/>
                </a:solidFill>
              </a:rPr>
              <a:t>(new records)</a:t>
            </a:r>
          </a:p>
          <a:p>
            <a:r>
              <a:rPr lang="en-US" sz="1600" b="1" u="sng" dirty="0">
                <a:solidFill>
                  <a:schemeClr val="tx1"/>
                </a:solidFill>
              </a:rPr>
              <a:t>New vinyl prices </a:t>
            </a:r>
            <a:r>
              <a:rPr lang="en-US" sz="1600" dirty="0">
                <a:solidFill>
                  <a:schemeClr val="tx1"/>
                </a:solidFill>
              </a:rPr>
              <a:t>increased by </a:t>
            </a:r>
            <a:r>
              <a:rPr lang="en-US" b="1" dirty="0">
                <a:solidFill>
                  <a:schemeClr val="tx1"/>
                </a:solidFill>
              </a:rPr>
              <a:t>490% </a:t>
            </a:r>
            <a:r>
              <a:rPr lang="en-US" sz="1600" dirty="0">
                <a:solidFill>
                  <a:schemeClr val="tx1"/>
                </a:solidFill>
              </a:rPr>
              <a:t>between 2007 and 2017</a:t>
            </a:r>
          </a:p>
        </p:txBody>
      </p:sp>
      <p:pic>
        <p:nvPicPr>
          <p:cNvPr id="7170" name="Picture 2" descr="Infographic: The Vinyl Comeback Continues | Statista">
            <a:extLst>
              <a:ext uri="{FF2B5EF4-FFF2-40B4-BE49-F238E27FC236}">
                <a16:creationId xmlns:a16="http://schemas.microsoft.com/office/drawing/2014/main" id="{3E0AAF94-7631-3640-BE46-8FB1D5BD2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1" b="6819"/>
          <a:stretch/>
        </p:blipFill>
        <p:spPr bwMode="auto"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1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76F8-EB84-9349-AACC-8771B5CA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Motivation</a:t>
            </a:r>
          </a:p>
        </p:txBody>
      </p:sp>
      <p:pic>
        <p:nvPicPr>
          <p:cNvPr id="9222" name="Picture 6" descr="Oliver-Nelson The-Blues-and-The-Abstract-Truth-">
            <a:extLst>
              <a:ext uri="{FF2B5EF4-FFF2-40B4-BE49-F238E27FC236}">
                <a16:creationId xmlns:a16="http://schemas.microsoft.com/office/drawing/2014/main" id="{36C3FB88-55C9-1444-97F5-29D5D0DF1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046" y="1673297"/>
            <a:ext cx="3409228" cy="340922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Oliver-Nelson The-Blues-and-The-Abstract-Truth-">
            <a:extLst>
              <a:ext uri="{FF2B5EF4-FFF2-40B4-BE49-F238E27FC236}">
                <a16:creationId xmlns:a16="http://schemas.microsoft.com/office/drawing/2014/main" id="{4B3E1E37-78B9-D34B-89B0-5AE93A48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473" y="1673297"/>
            <a:ext cx="3409228" cy="340922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8A8BF-0E46-B343-8BE9-9C4F4B01E287}"/>
              </a:ext>
            </a:extLst>
          </p:cNvPr>
          <p:cNvSpPr txBox="1"/>
          <p:nvPr/>
        </p:nvSpPr>
        <p:spPr>
          <a:xfrm>
            <a:off x="1685135" y="5269560"/>
            <a:ext cx="324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Record Shop A = </a:t>
            </a:r>
            <a:r>
              <a:rPr lang="en-US" sz="2400" b="1" dirty="0"/>
              <a:t>$25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E1B-A828-8743-91C5-74966BBDD8D0}"/>
              </a:ext>
            </a:extLst>
          </p:cNvPr>
          <p:cNvSpPr txBox="1"/>
          <p:nvPr/>
        </p:nvSpPr>
        <p:spPr>
          <a:xfrm>
            <a:off x="7264904" y="5269560"/>
            <a:ext cx="3409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Record Shop B = </a:t>
            </a:r>
            <a:r>
              <a:rPr lang="en-US" sz="2400" b="1" dirty="0"/>
              <a:t>$45</a:t>
            </a:r>
          </a:p>
        </p:txBody>
      </p:sp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8026A491-51C0-B845-BE9B-489B23FD4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0163" y="2632074"/>
            <a:ext cx="1491673" cy="14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1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EAB3B-3395-B445-B69B-AF44F3B0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826943"/>
          </a:xfrm>
        </p:spPr>
        <p:txBody>
          <a:bodyPr wrap="square" anchor="b">
            <a:normAutofit/>
          </a:bodyPr>
          <a:lstStyle/>
          <a:p>
            <a:r>
              <a:rPr lang="en-US" sz="3600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59BA-C892-E446-B6D3-461863723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55" y="1544174"/>
            <a:ext cx="11037454" cy="1734735"/>
          </a:xfrm>
        </p:spPr>
        <p:txBody>
          <a:bodyPr anchor="t">
            <a:normAutofit/>
          </a:bodyPr>
          <a:lstStyle/>
          <a:p>
            <a:r>
              <a:rPr lang="en-US" dirty="0"/>
              <a:t>Help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buyers</a:t>
            </a:r>
            <a:r>
              <a:rPr lang="en-US" dirty="0"/>
              <a:t> and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sellers</a:t>
            </a:r>
            <a:r>
              <a:rPr lang="en-US" dirty="0"/>
              <a:t> estimate a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target price </a:t>
            </a:r>
            <a:r>
              <a:rPr lang="en-US" dirty="0"/>
              <a:t>for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Vintage Jazz Vinyl</a:t>
            </a:r>
          </a:p>
          <a:p>
            <a:r>
              <a:rPr lang="en-US" dirty="0"/>
              <a:t>Better understand important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features</a:t>
            </a:r>
            <a:r>
              <a:rPr lang="en-US" dirty="0"/>
              <a:t> that impact the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resale price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4E63CA3-A0EC-924F-9A30-4A01FAC4A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r="10029"/>
          <a:stretch/>
        </p:blipFill>
        <p:spPr bwMode="auto">
          <a:xfrm>
            <a:off x="7961745" y="3325811"/>
            <a:ext cx="4230255" cy="3532190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018CC-1F0E-7140-8073-00FE9609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and Features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D21B7716-EA52-134A-BAF5-D8692CA49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" r="22012" b="-1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231960-4268-9646-8521-BB3F9B6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4" y="1488220"/>
            <a:ext cx="7717528" cy="482050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76FF12-06CA-244F-AC81-A14F6DEECA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3164" y="3697616"/>
            <a:ext cx="5439207" cy="2923528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698252F-322D-8C4E-B35E-A6B4CB67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31" y="514471"/>
            <a:ext cx="1409051" cy="6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6C87C866-32CE-4946-88EA-5FB3DA86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>
            <a:normAutofit/>
          </a:bodyPr>
          <a:lstStyle/>
          <a:p>
            <a:r>
              <a:rPr lang="en-US" sz="3600" dirty="0"/>
              <a:t>Data Source: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DFC701-1C4F-824A-B4C0-C39490C412E1}"/>
              </a:ext>
            </a:extLst>
          </p:cNvPr>
          <p:cNvSpPr/>
          <p:nvPr/>
        </p:nvSpPr>
        <p:spPr>
          <a:xfrm>
            <a:off x="6631709" y="4746797"/>
            <a:ext cx="646546" cy="4248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E32D0-88AC-8844-B451-34FC7491FA2F}"/>
              </a:ext>
            </a:extLst>
          </p:cNvPr>
          <p:cNvSpPr txBox="1"/>
          <p:nvPr/>
        </p:nvSpPr>
        <p:spPr>
          <a:xfrm>
            <a:off x="8385606" y="1521097"/>
            <a:ext cx="3546765" cy="163121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Genre</a:t>
            </a:r>
            <a:r>
              <a:rPr lang="en-US" sz="2000" dirty="0"/>
              <a:t>: Jazz</a:t>
            </a:r>
          </a:p>
          <a:p>
            <a:endParaRPr lang="en-US" sz="2000" dirty="0"/>
          </a:p>
          <a:p>
            <a:r>
              <a:rPr lang="en-US" sz="2000" b="1" u="sng" dirty="0"/>
              <a:t>Price</a:t>
            </a:r>
            <a:r>
              <a:rPr lang="en-US" sz="2000" dirty="0"/>
              <a:t>: $20+</a:t>
            </a:r>
          </a:p>
          <a:p>
            <a:endParaRPr lang="en-US" sz="2000" dirty="0"/>
          </a:p>
          <a:p>
            <a:r>
              <a:rPr lang="en-US" sz="2000" b="1" u="sng" dirty="0"/>
              <a:t>Release Year: </a:t>
            </a:r>
            <a:r>
              <a:rPr lang="en-US" sz="2000" dirty="0"/>
              <a:t>1950-1970</a:t>
            </a:r>
          </a:p>
        </p:txBody>
      </p:sp>
    </p:spTree>
    <p:extLst>
      <p:ext uri="{BB962C8B-B14F-4D97-AF65-F5344CB8AC3E}">
        <p14:creationId xmlns:p14="http://schemas.microsoft.com/office/powerpoint/2010/main" val="307251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17F4-DFAE-7D4B-9189-551368D0A967}"/>
              </a:ext>
            </a:extLst>
          </p:cNvPr>
          <p:cNvSpPr txBox="1"/>
          <p:nvPr/>
        </p:nvSpPr>
        <p:spPr>
          <a:xfrm>
            <a:off x="810852" y="3478693"/>
            <a:ext cx="1222260" cy="53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3251712" y="2168599"/>
            <a:ext cx="20390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Record Label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769FD-B81A-C748-ADEA-2BE5BDF411C8}"/>
              </a:ext>
            </a:extLst>
          </p:cNvPr>
          <p:cNvSpPr txBox="1"/>
          <p:nvPr/>
        </p:nvSpPr>
        <p:spPr>
          <a:xfrm>
            <a:off x="810852" y="4810244"/>
            <a:ext cx="171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E5A2A-7F0A-264F-B5EB-C436EF59D06C}"/>
              </a:ext>
            </a:extLst>
          </p:cNvPr>
          <p:cNvSpPr txBox="1"/>
          <p:nvPr/>
        </p:nvSpPr>
        <p:spPr>
          <a:xfrm>
            <a:off x="7702219" y="3496774"/>
            <a:ext cx="13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5591635" y="3496774"/>
            <a:ext cx="154684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AEAB-6AE6-2944-ADC2-686C8E563ED9}"/>
              </a:ext>
            </a:extLst>
          </p:cNvPr>
          <p:cNvSpPr txBox="1"/>
          <p:nvPr/>
        </p:nvSpPr>
        <p:spPr>
          <a:xfrm>
            <a:off x="5514861" y="2168599"/>
            <a:ext cx="161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Album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4C9BE-2E6C-C147-800B-E5CAFBB9CEA9}"/>
              </a:ext>
            </a:extLst>
          </p:cNvPr>
          <p:cNvSpPr txBox="1"/>
          <p:nvPr/>
        </p:nvSpPr>
        <p:spPr>
          <a:xfrm>
            <a:off x="810852" y="2168599"/>
            <a:ext cx="1296151" cy="533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Album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8755-4C05-504B-BE61-5455252E12FA}"/>
              </a:ext>
            </a:extLst>
          </p:cNvPr>
          <p:cNvSpPr txBox="1"/>
          <p:nvPr/>
        </p:nvSpPr>
        <p:spPr>
          <a:xfrm>
            <a:off x="5591635" y="4810246"/>
            <a:ext cx="1718774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Sleeve Grade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94005" y="4810245"/>
            <a:ext cx="1718939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Media Grade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59617-26A4-9B44-BC43-0FCB12820536}"/>
              </a:ext>
            </a:extLst>
          </p:cNvPr>
          <p:cNvSpPr txBox="1"/>
          <p:nvPr/>
        </p:nvSpPr>
        <p:spPr>
          <a:xfrm>
            <a:off x="3251712" y="3490886"/>
            <a:ext cx="2039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Seller Rating</a:t>
            </a:r>
          </a:p>
          <a:p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11E69-BFD8-8B4E-9729-DC481615C0D1}"/>
              </a:ext>
            </a:extLst>
          </p:cNvPr>
          <p:cNvSpPr txBox="1"/>
          <p:nvPr/>
        </p:nvSpPr>
        <p:spPr>
          <a:xfrm>
            <a:off x="7702219" y="2173503"/>
            <a:ext cx="144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Artist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9349A-1A97-0F4D-9FAF-E464E0799208}"/>
              </a:ext>
            </a:extLst>
          </p:cNvPr>
          <p:cNvSpPr txBox="1"/>
          <p:nvPr/>
        </p:nvSpPr>
        <p:spPr>
          <a:xfrm>
            <a:off x="7702219" y="4810245"/>
            <a:ext cx="1634770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Notes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413894" y="1544549"/>
            <a:ext cx="9227127" cy="4608946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E604C-ACD3-244C-96ED-545E7E1F8E77}"/>
              </a:ext>
            </a:extLst>
          </p:cNvPr>
          <p:cNvSpPr txBox="1"/>
          <p:nvPr/>
        </p:nvSpPr>
        <p:spPr>
          <a:xfrm>
            <a:off x="10032831" y="3849022"/>
            <a:ext cx="182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~15 </a:t>
            </a:r>
            <a:r>
              <a:rPr lang="en-US" sz="2800" dirty="0"/>
              <a:t>Features</a:t>
            </a:r>
          </a:p>
          <a:p>
            <a:endParaRPr lang="en-US" sz="2800" dirty="0"/>
          </a:p>
          <a:p>
            <a:r>
              <a:rPr lang="en-US" sz="2800" b="1" dirty="0"/>
              <a:t>~8,000 </a:t>
            </a:r>
            <a:r>
              <a:rPr lang="en-US" sz="2800" dirty="0"/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184370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4AD61-7C9F-5B4D-A058-2AF3E9E2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&amp; Model Selection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386" name="Picture 2" descr="How to Start, Build, and Preserve a Perfect Vinyl Collection | Digital  Trends">
            <a:extLst>
              <a:ext uri="{FF2B5EF4-FFF2-40B4-BE49-F238E27FC236}">
                <a16:creationId xmlns:a16="http://schemas.microsoft.com/office/drawing/2014/main" id="{40131FAC-9338-DB48-B249-6C12408B7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2" r="-1" b="-1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2214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433</Words>
  <Application>Microsoft Macintosh PowerPoint</Application>
  <PresentationFormat>Widescreen</PresentationFormat>
  <Paragraphs>145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Avenir Next LT Pro</vt:lpstr>
      <vt:lpstr>Calibri</vt:lpstr>
      <vt:lpstr>3DFloatVTI</vt:lpstr>
      <vt:lpstr>Predicting Vintage Vinyl Resale Prices</vt:lpstr>
      <vt:lpstr>Agenda </vt:lpstr>
      <vt:lpstr>Motivation</vt:lpstr>
      <vt:lpstr>Motivation</vt:lpstr>
      <vt:lpstr>Goal</vt:lpstr>
      <vt:lpstr>Data Collection and Features</vt:lpstr>
      <vt:lpstr>Data Source:</vt:lpstr>
      <vt:lpstr>Features</vt:lpstr>
      <vt:lpstr>EDA &amp; Model Selection</vt:lpstr>
      <vt:lpstr>EDA – Resale Price</vt:lpstr>
      <vt:lpstr>EDA – Feature Collinearity</vt:lpstr>
      <vt:lpstr>Feature Selection (OLS) </vt:lpstr>
      <vt:lpstr>Features</vt:lpstr>
      <vt:lpstr>Features Selection</vt:lpstr>
      <vt:lpstr>Modeling Methods</vt:lpstr>
      <vt:lpstr>Key Features Based on Model Coefficients</vt:lpstr>
      <vt:lpstr>Results</vt:lpstr>
      <vt:lpstr>Residual and QQ plots</vt:lpstr>
      <vt:lpstr>Future Improvements</vt:lpstr>
      <vt:lpstr>Future Improvements</vt:lpstr>
      <vt:lpstr>Thank you!</vt:lpstr>
      <vt:lpstr>PowerPoint Presentation</vt:lpstr>
      <vt:lpstr>Correlation Heatmap</vt:lpstr>
      <vt:lpstr>Pair Plots</vt:lpstr>
      <vt:lpstr>Key Model Coeffecients – From TEST model (RIDGE CV)</vt:lpstr>
      <vt:lpstr>EDA – Record Labels</vt:lpstr>
      <vt:lpstr>EDA – Release Year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Vintage Vinyl Resale Prices</dc:title>
  <dc:creator>Chris Chan</dc:creator>
  <cp:lastModifiedBy>Chris Chan</cp:lastModifiedBy>
  <cp:revision>21</cp:revision>
  <dcterms:created xsi:type="dcterms:W3CDTF">2021-01-22T09:00:27Z</dcterms:created>
  <dcterms:modified xsi:type="dcterms:W3CDTF">2021-01-25T16:27:04Z</dcterms:modified>
</cp:coreProperties>
</file>